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278" r:id="rId23"/>
    <p:sldId id="280" r:id="rId24"/>
    <p:sldId id="286" r:id="rId25"/>
    <p:sldId id="285" r:id="rId26"/>
    <p:sldId id="321" r:id="rId27"/>
    <p:sldId id="287" r:id="rId28"/>
    <p:sldId id="322" r:id="rId29"/>
    <p:sldId id="289" r:id="rId30"/>
    <p:sldId id="307" r:id="rId31"/>
    <p:sldId id="323" r:id="rId32"/>
    <p:sldId id="320" r:id="rId33"/>
    <p:sldId id="292" r:id="rId34"/>
    <p:sldId id="293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22.11.22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22.11.22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22.11.22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22.11.22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22.11.22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22.11.22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0.png"/><Relationship Id="rId5" Type="http://schemas.openxmlformats.org/officeDocument/2006/relationships/image" Target="../media/image18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huggingface.co/docs/transformers/index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102.12092.pdf" TargetMode="External"/><Relationship Id="rId7" Type="http://schemas.openxmlformats.org/officeDocument/2006/relationships/hyperlink" Target="https://openai.com/blog/dall-e/" TargetMode="External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hyperlink" Target="https://arxiv.org/abs/2203.12533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s://youtu.be/mIZLGBD99iU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3751866"/>
            <a:ext cx="27659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 improve robustness: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</a:t>
            </a:r>
            <a:r>
              <a:rPr lang="en-DE" sz="2000" dirty="0"/>
              <a:t>gainst failing of individual attentions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</a:t>
            </a:r>
            <a:r>
              <a:rPr lang="en-DE" sz="2000" dirty="0"/>
              <a:t>y preserving input (attention to most recent word)</a:t>
            </a:r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2881136" y="5586633"/>
            <a:ext cx="35451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with respect to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words to focus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blipFill>
                <a:blip r:embed="rId6"/>
                <a:stretch>
                  <a:fillRect l="-2542" t="-3226" r="-424" b="-645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stCxn id="9" idx="3"/>
          </p:cNvCxnSpPr>
          <p:nvPr/>
        </p:nvCxnSpPr>
        <p:spPr>
          <a:xfrm flipV="1">
            <a:off x="6426258" y="5750351"/>
            <a:ext cx="2651754" cy="22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19634" y="3723588"/>
            <a:ext cx="1592011" cy="1083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40270" y="3401129"/>
            <a:ext cx="3794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(feature learning)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r>
              <a:rPr lang="en-GB" dirty="0"/>
              <a:t>s</a:t>
            </a:r>
            <a:r>
              <a:rPr lang="en-DE" dirty="0"/>
              <a:t>equence-to-sequence models: e.g., machine translation</a:t>
            </a:r>
          </a:p>
          <a:p>
            <a:r>
              <a:rPr lang="en-GB" dirty="0"/>
              <a:t>n</a:t>
            </a:r>
            <a:r>
              <a:rPr lang="en-DE" dirty="0"/>
              <a:t>eural machine translation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help generating next token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</a:rPr>
              <a:t>prompt engineering)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dirty="0"/>
              <a:t>CNN: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dirty="0"/>
              <a:t>RNN: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r>
              <a:rPr lang="en-GB" sz="2100" dirty="0"/>
              <a:t>s</a:t>
            </a:r>
            <a:r>
              <a:rPr lang="en-DE" sz="2100" dirty="0"/>
              <a:t>elf-attention/transformer: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 (e.g., NLP),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 </a:t>
            </a:r>
            <a:r>
              <a:rPr lang="en-DE" sz="2100" dirty="0">
                <a:sym typeface="Wingdings" pitchFamily="2" charset="2"/>
              </a:rPr>
              <a:t> universal and flexible architecture, but prone to overfitting  requiring lots of data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003357" y="1461572"/>
            <a:ext cx="3695308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automating manual assumptions of traditional methods or shallow ML algorithms with 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often </a:t>
            </a:r>
            <a:r>
              <a:rPr lang="en-DE" dirty="0"/>
              <a:t>need to include effects from exogenous variables (more than pure auto-correlation)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transfer learning (advantage of deep learning, also prominent for CNNs):</a:t>
            </a:r>
          </a:p>
          <a:p>
            <a:r>
              <a:rPr lang="en-GB" sz="2600" dirty="0"/>
              <a:t>u</a:t>
            </a:r>
            <a:r>
              <a:rPr lang="en-DE" sz="2600" dirty="0"/>
              <a:t>nsupervised (or rather self-supervised) </a:t>
            </a:r>
            <a:r>
              <a:rPr lang="en-GB" sz="2600" dirty="0"/>
              <a:t>p</a:t>
            </a:r>
            <a:r>
              <a:rPr lang="en-DE" sz="2600" dirty="0"/>
              <a:t>re-training on massive data sets</a:t>
            </a:r>
            <a:endParaRPr lang="en-GB" sz="2600" dirty="0"/>
          </a:p>
          <a:p>
            <a:r>
              <a:rPr lang="en-GB" sz="2600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sz="500" dirty="0"/>
          </a:p>
          <a:p>
            <a:pPr marL="0" indent="0">
              <a:buNone/>
            </a:pPr>
            <a:r>
              <a:rPr lang="en-GB" sz="2600" dirty="0"/>
              <a:t>typical transformer architectures:</a:t>
            </a:r>
          </a:p>
          <a:p>
            <a:r>
              <a:rPr lang="en-GB" sz="2600" dirty="0"/>
              <a:t>decoder-only: outputting one token at a time (auto-regressive)</a:t>
            </a:r>
          </a:p>
          <a:p>
            <a:r>
              <a:rPr lang="en-GB" sz="2600" dirty="0"/>
              <a:t>encoder-only: incorporating context of both sides of token (representation)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977" y="5207857"/>
            <a:ext cx="4896046" cy="164071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36E4AB-19C1-2698-DE8F-CD8475D14222}"/>
              </a:ext>
            </a:extLst>
          </p:cNvPr>
          <p:cNvCxnSpPr/>
          <p:nvPr/>
        </p:nvCxnSpPr>
        <p:spPr>
          <a:xfrm>
            <a:off x="2300140" y="4600280"/>
            <a:ext cx="4355184" cy="72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561E86-8B4C-AD6E-8B67-C3C9DE240710}"/>
              </a:ext>
            </a:extLst>
          </p:cNvPr>
          <p:cNvCxnSpPr/>
          <p:nvPr/>
        </p:nvCxnSpPr>
        <p:spPr>
          <a:xfrm>
            <a:off x="2300140" y="5081047"/>
            <a:ext cx="1923068" cy="245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8544023" y="6578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C50EA4-E780-ADC5-5C79-CD0AF7C749B5}"/>
              </a:ext>
            </a:extLst>
          </p:cNvPr>
          <p:cNvSpPr txBox="1"/>
          <p:nvPr/>
        </p:nvSpPr>
        <p:spPr>
          <a:xfrm rot="16200000">
            <a:off x="-566720" y="2493265"/>
            <a:ext cx="1886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emi-supervised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BDD88339-B182-E468-4F99-D8B6B376A2D9}"/>
              </a:ext>
            </a:extLst>
          </p:cNvPr>
          <p:cNvSpPr/>
          <p:nvPr/>
        </p:nvSpPr>
        <p:spPr>
          <a:xfrm>
            <a:off x="576446" y="2318994"/>
            <a:ext cx="257732" cy="111000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(embedding) to be used/fine-tuned in specific tasks and data sets</a:t>
            </a:r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unsupervised/self-supervised training (generating text, 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Multi-Task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different tasks with same input data, no task-specific training data</a:t>
            </a:r>
          </a:p>
          <a:p>
            <a:pPr marL="0" indent="0">
              <a:buNone/>
            </a:pPr>
            <a:r>
              <a:rPr lang="en-GB" sz="2600" dirty="0"/>
              <a:t>text generation in response to priming with arbitrary input, adapting to style and content of conditioning text</a:t>
            </a:r>
          </a:p>
          <a:p>
            <a:pPr marL="0" indent="0">
              <a:buNone/>
            </a:pPr>
            <a:r>
              <a:rPr lang="en-GB" sz="2600" dirty="0"/>
              <a:t>meta-learning: ask to perform new task at test time (based on high-level abstractions learned from pre-training)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p</a:t>
            </a:r>
            <a:r>
              <a:rPr lang="en-GB" sz="2600" dirty="0"/>
              <a:t>rompt programming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40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example for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DE" sz="2400" dirty="0"/>
                  <a:t>open source implementations of most transformer variants: </a:t>
                </a:r>
                <a:r>
                  <a:rPr lang="en-DE" sz="2400" dirty="0">
                    <a:hlinkClick r:id="rId7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8"/>
                <a:stretch>
                  <a:fillRect l="-965" t="-1744" r="-3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Vision Transformer (ViT)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</a:t>
            </a:r>
            <a:r>
              <a:rPr lang="en-GB" dirty="0" err="1"/>
              <a:t>ViT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Examples for Combination of Vision and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575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000" dirty="0">
                <a:hlinkClick r:id="rId2"/>
              </a:rPr>
              <a:t>CLIP</a:t>
            </a:r>
            <a:r>
              <a:rPr lang="en-DE" sz="2000" dirty="0"/>
              <a:t> (</a:t>
            </a:r>
            <a:r>
              <a:rPr lang="en-GB" sz="2000" dirty="0"/>
              <a:t>Contrastive Language-Image Pre-training</a:t>
            </a:r>
            <a:r>
              <a:rPr lang="en-DE" sz="2000" dirty="0"/>
              <a:t>):</a:t>
            </a:r>
          </a:p>
          <a:p>
            <a:pPr marL="0" indent="0">
              <a:buNone/>
            </a:pPr>
            <a:r>
              <a:rPr lang="en-GB" sz="2000" dirty="0"/>
              <a:t>natural language prompting: z</a:t>
            </a:r>
            <a:r>
              <a:rPr lang="en-DE" sz="2000" dirty="0"/>
              <a:t>ero-shot transfer</a:t>
            </a:r>
          </a:p>
          <a:p>
            <a:pPr marL="0" indent="0">
              <a:buNone/>
            </a:pPr>
            <a:r>
              <a:rPr lang="en-DE" sz="2000" dirty="0"/>
              <a:t>e.g., for object recognition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20529D-F733-9C17-765A-8BBDD6D603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611305" cy="3575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000" dirty="0">
                <a:hlinkClick r:id="rId3"/>
              </a:rPr>
              <a:t>DALL-E</a:t>
            </a:r>
            <a:r>
              <a:rPr lang="en-DE" sz="2000" dirty="0"/>
              <a:t> (blend of WALL-E and Salvador </a:t>
            </a:r>
            <a:r>
              <a:rPr lang="en-GB" sz="2000" dirty="0"/>
              <a:t>Dalí</a:t>
            </a:r>
            <a:r>
              <a:rPr lang="en-DE" sz="2000" dirty="0"/>
              <a:t>):</a:t>
            </a:r>
          </a:p>
          <a:p>
            <a:pPr marL="0" indent="0">
              <a:buNone/>
            </a:pPr>
            <a:r>
              <a:rPr lang="en-GB" sz="2000" dirty="0"/>
              <a:t>generate images from text descriptions</a:t>
            </a:r>
          </a:p>
          <a:p>
            <a:pPr marL="0" indent="0">
              <a:buNone/>
            </a:pPr>
            <a:r>
              <a:rPr lang="en-GB" sz="2000" dirty="0"/>
              <a:t>decoder-only transformer autoregressively </a:t>
            </a:r>
            <a:r>
              <a:rPr lang="en-GB" sz="2000" dirty="0" err="1"/>
              <a:t>modeling</a:t>
            </a:r>
            <a:r>
              <a:rPr lang="en-GB" sz="2000" dirty="0"/>
              <a:t> text and image tokens as single stream of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9EC6E-A5E2-C778-C161-7ED9357ED294}"/>
              </a:ext>
            </a:extLst>
          </p:cNvPr>
          <p:cNvSpPr txBox="1"/>
          <p:nvPr/>
        </p:nvSpPr>
        <p:spPr>
          <a:xfrm>
            <a:off x="772212" y="5852543"/>
            <a:ext cx="103725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generally, m</a:t>
            </a:r>
            <a:r>
              <a:rPr lang="en-DE" sz="2000" dirty="0"/>
              <a:t>ulti-modal learning as next generalization step of ML models (e.g., Google’s </a:t>
            </a:r>
            <a:r>
              <a:rPr lang="en-DE" sz="2000" dirty="0">
                <a:hlinkClick r:id="rId4"/>
              </a:rPr>
              <a:t>Pathways</a:t>
            </a:r>
            <a:r>
              <a:rPr lang="en-DE" sz="2000" dirty="0"/>
              <a:t>)</a:t>
            </a:r>
          </a:p>
          <a:p>
            <a:r>
              <a:rPr lang="en-GB" sz="2000" dirty="0"/>
              <a:t>t</a:t>
            </a:r>
            <a:r>
              <a:rPr lang="en-DE" sz="2000" dirty="0"/>
              <a:t>ransformers good candidate (universal and flexible architecture, little task-specific inductive bias)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436" y="3370657"/>
            <a:ext cx="5627802" cy="20309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68EAF0-4AB6-C76E-6D86-A8AD2DD0AB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5764" y="3429000"/>
            <a:ext cx="5340878" cy="20309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8252DD-D060-293D-6054-3A65855CC693}"/>
              </a:ext>
            </a:extLst>
          </p:cNvPr>
          <p:cNvSpPr txBox="1"/>
          <p:nvPr/>
        </p:nvSpPr>
        <p:spPr>
          <a:xfrm>
            <a:off x="11517245" y="54618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0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Programming for Everyone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15057</TotalTime>
  <Words>1890</Words>
  <Application>Microsoft Macintosh PowerPoint</Application>
  <PresentationFormat>Widescreen</PresentationFormat>
  <Paragraphs>305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Large Language Models</vt:lpstr>
      <vt:lpstr>Key Features</vt:lpstr>
      <vt:lpstr>Example for Encoder-Only Transformers</vt:lpstr>
      <vt:lpstr>Example for Decoder-Only Transformers</vt:lpstr>
      <vt:lpstr>Multi-Task Learning</vt:lpstr>
      <vt:lpstr>Prompting</vt:lpstr>
      <vt:lpstr>Transformer Variants</vt:lpstr>
      <vt:lpstr>Vision Transformer (ViT)</vt:lpstr>
      <vt:lpstr>Image Classification with ViT</vt:lpstr>
      <vt:lpstr>Attention vs Convolution</vt:lpstr>
      <vt:lpstr>Examples for Combination of Vision and Text</vt:lpstr>
      <vt:lpstr>Literature</vt:lpstr>
      <vt:lpstr>Programming for Everyone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295</cp:revision>
  <dcterms:created xsi:type="dcterms:W3CDTF">2022-07-19T11:32:37Z</dcterms:created>
  <dcterms:modified xsi:type="dcterms:W3CDTF">2022-11-22T14:35:30Z</dcterms:modified>
</cp:coreProperties>
</file>

<file path=docProps/thumbnail.jpeg>
</file>